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Bold" charset="1" panose="020000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22" Target="slides/slide10.xml" Type="http://schemas.openxmlformats.org/officeDocument/2006/relationships/slide"/><Relationship Id="rId23" Target="slides/slide11.xml" Type="http://schemas.openxmlformats.org/officeDocument/2006/relationships/slide"/><Relationship Id="rId24" Target="slides/slide12.xml" Type="http://schemas.openxmlformats.org/officeDocument/2006/relationships/slide"/><Relationship Id="rId25" Target="slides/slide13.xml" Type="http://schemas.openxmlformats.org/officeDocument/2006/relationships/slide"/><Relationship Id="rId26" Target="slides/slide14.xml" Type="http://schemas.openxmlformats.org/officeDocument/2006/relationships/slide"/><Relationship Id="rId27" Target="slides/slide15.xml" Type="http://schemas.openxmlformats.org/officeDocument/2006/relationships/slide"/><Relationship Id="rId28" Target="slides/slide16.xml" Type="http://schemas.openxmlformats.org/officeDocument/2006/relationships/slide"/><Relationship Id="rId29" Target="slides/slide17.xml" Type="http://schemas.openxmlformats.org/officeDocument/2006/relationships/slide"/><Relationship Id="rId3" Target="viewProps.xml" Type="http://schemas.openxmlformats.org/officeDocument/2006/relationships/viewProps"/><Relationship Id="rId30" Target="slides/slide18.xml" Type="http://schemas.openxmlformats.org/officeDocument/2006/relationships/slide"/><Relationship Id="rId31" Target="slides/slide19.xml" Type="http://schemas.openxmlformats.org/officeDocument/2006/relationships/slide"/><Relationship Id="rId32" Target="slides/slide20.xml" Type="http://schemas.openxmlformats.org/officeDocument/2006/relationships/slide"/><Relationship Id="rId33" Target="slides/slide2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gif>
</file>

<file path=ppt/media/image25.gif>
</file>

<file path=ppt/media/image26.png>
</file>

<file path=ppt/media/image27.jpeg>
</file>

<file path=ppt/media/image3.sv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8.gif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gif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4.gif" Type="http://schemas.openxmlformats.org/officeDocument/2006/relationships/image"/><Relationship Id="rId5" Target="../media/image25.gif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7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gif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gif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D13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211300" y="38100"/>
            <a:ext cx="4229100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4295" r="0" b="4295"/>
          <a:stretch>
            <a:fillRect/>
          </a:stretch>
        </p:blipFill>
        <p:spPr>
          <a:xfrm flipH="false" flipV="false" rot="0">
            <a:off x="10635332" y="0"/>
            <a:ext cx="7652668" cy="1028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41202" y="0"/>
            <a:ext cx="10976534" cy="10976534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0">
            <a:off x="1060961" y="9237960"/>
            <a:ext cx="3496209" cy="40679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6" id="6"/>
          <p:cNvGrpSpPr/>
          <p:nvPr/>
        </p:nvGrpSpPr>
        <p:grpSpPr>
          <a:xfrm rot="0">
            <a:off x="5607586" y="9200579"/>
            <a:ext cx="329127" cy="156121"/>
            <a:chOff x="0" y="0"/>
            <a:chExt cx="1070941" cy="508000"/>
          </a:xfrm>
        </p:grpSpPr>
        <p:sp>
          <p:nvSpPr>
            <p:cNvPr name="Freeform 7" id="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4475" y="422608"/>
            <a:ext cx="2047915" cy="60609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rcRect l="0" t="0" r="59452" b="1473"/>
          <a:stretch>
            <a:fillRect/>
          </a:stretch>
        </p:blipFill>
        <p:spPr>
          <a:xfrm flipH="false" flipV="false" rot="0">
            <a:off x="8350369" y="331291"/>
            <a:ext cx="2007759" cy="788725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35949" y="3118746"/>
            <a:ext cx="7242443" cy="2449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80"/>
              </a:lnSpc>
            </a:pPr>
            <a:r>
              <a:rPr lang="en-US" sz="8799" spc="-175">
                <a:solidFill>
                  <a:srgbClr val="FFFFFF"/>
                </a:solidFill>
                <a:latin typeface="Poppins Bold"/>
              </a:rPr>
              <a:t>European restaurants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5949" y="6461499"/>
            <a:ext cx="9009850" cy="469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 spc="112">
                <a:solidFill>
                  <a:srgbClr val="222222"/>
                </a:solidFill>
                <a:latin typeface="Poppins Light"/>
              </a:rPr>
              <a:t>Bigger Then Data (BTD)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5949" y="7108451"/>
            <a:ext cx="5171081" cy="2248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3060" indent="-276530" lvl="1">
              <a:lnSpc>
                <a:spcPts val="3586"/>
              </a:lnSpc>
              <a:buFont typeface="Arial"/>
              <a:buChar char="•"/>
            </a:pPr>
            <a:r>
              <a:rPr lang="en-US" sz="2561" spc="102">
                <a:solidFill>
                  <a:srgbClr val="222222"/>
                </a:solidFill>
                <a:latin typeface="Poppins Light"/>
              </a:rPr>
              <a:t>Afnan Alzahrani</a:t>
            </a:r>
          </a:p>
          <a:p>
            <a:pPr marL="553060" indent="-276530" lvl="1">
              <a:lnSpc>
                <a:spcPts val="3586"/>
              </a:lnSpc>
              <a:buFont typeface="Arial"/>
              <a:buChar char="•"/>
            </a:pPr>
            <a:r>
              <a:rPr lang="en-US" sz="2561" spc="102">
                <a:solidFill>
                  <a:srgbClr val="222222"/>
                </a:solidFill>
                <a:latin typeface="Poppins Light"/>
              </a:rPr>
              <a:t>Amjad Almusallam</a:t>
            </a:r>
          </a:p>
          <a:p>
            <a:pPr marL="553060" indent="-276530" lvl="1">
              <a:lnSpc>
                <a:spcPts val="3586"/>
              </a:lnSpc>
              <a:buFont typeface="Arial"/>
              <a:buChar char="•"/>
            </a:pPr>
            <a:r>
              <a:rPr lang="en-US" sz="2561" spc="102">
                <a:solidFill>
                  <a:srgbClr val="222222"/>
                </a:solidFill>
                <a:latin typeface="Poppins Light"/>
              </a:rPr>
              <a:t>Abdullah Alhuwaishel</a:t>
            </a:r>
          </a:p>
          <a:p>
            <a:pPr marL="553060" indent="-276530" lvl="1">
              <a:lnSpc>
                <a:spcPts val="3586"/>
              </a:lnSpc>
              <a:buFont typeface="Arial"/>
              <a:buChar char="•"/>
            </a:pPr>
            <a:r>
              <a:rPr lang="en-US" sz="2561" spc="102">
                <a:solidFill>
                  <a:srgbClr val="222222"/>
                </a:solidFill>
                <a:latin typeface="Poppins Light"/>
              </a:rPr>
              <a:t>Jumana Almussa</a:t>
            </a:r>
          </a:p>
          <a:p>
            <a:pPr marL="553060" indent="-276530" lvl="1">
              <a:lnSpc>
                <a:spcPts val="3586"/>
              </a:lnSpc>
              <a:buFont typeface="Arial"/>
              <a:buChar char="•"/>
            </a:pPr>
            <a:r>
              <a:rPr lang="en-US" sz="2561" spc="102">
                <a:solidFill>
                  <a:srgbClr val="222222"/>
                </a:solidFill>
                <a:latin typeface="Poppins Light"/>
              </a:rPr>
              <a:t>Mahmoud Alhassan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05242" y="2993748"/>
            <a:ext cx="16231598" cy="4806589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3" id="13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2649" b="0"/>
          <a:stretch>
            <a:fillRect/>
          </a:stretch>
        </p:blipFill>
        <p:spPr>
          <a:xfrm flipH="false" flipV="false" rot="0">
            <a:off x="1184746" y="2840119"/>
            <a:ext cx="16095509" cy="4784754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34986" t="0" r="32629" b="282"/>
          <a:stretch>
            <a:fillRect/>
          </a:stretch>
        </p:blipFill>
        <p:spPr>
          <a:xfrm flipH="false" flipV="false" rot="0">
            <a:off x="3699609" y="1028700"/>
            <a:ext cx="9444891" cy="7923288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94673" t="0" r="0" b="1606"/>
          <a:stretch>
            <a:fillRect/>
          </a:stretch>
        </p:blipFill>
        <p:spPr>
          <a:xfrm flipH="false" flipV="false" rot="0">
            <a:off x="12847791" y="919043"/>
            <a:ext cx="1554856" cy="782444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654444" y="1060983"/>
            <a:ext cx="374650" cy="7540563"/>
            <a:chOff x="0" y="0"/>
            <a:chExt cx="499533" cy="10054084"/>
          </a:xfrm>
        </p:grpSpPr>
        <p:sp>
          <p:nvSpPr>
            <p:cNvPr name="AutoShape 4" id="4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7304658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7654444" y="9775904"/>
            <a:ext cx="329127" cy="156121"/>
            <a:chOff x="0" y="0"/>
            <a:chExt cx="1070941" cy="508000"/>
          </a:xfrm>
        </p:grpSpPr>
        <p:sp>
          <p:nvSpPr>
            <p:cNvPr name="Freeform 8" id="8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44000" y="4001396"/>
            <a:ext cx="7840205" cy="2701392"/>
            <a:chOff x="0" y="0"/>
            <a:chExt cx="10453606" cy="3601856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648827" cy="1538817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23229" y="477389"/>
              <a:ext cx="1202369" cy="8328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</a:pPr>
              <a:r>
                <a:rPr lang="en-US" sz="4596">
                  <a:solidFill>
                    <a:srgbClr val="F4D13E"/>
                  </a:solidFill>
                  <a:latin typeface="Poppins Bold"/>
                </a:rPr>
                <a:t>08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01681"/>
              <a:ext cx="10453606" cy="1400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99"/>
                </a:lnSpc>
              </a:pPr>
              <a:r>
                <a:rPr lang="en-US" sz="6999">
                  <a:solidFill>
                    <a:srgbClr val="F4D13E"/>
                  </a:solidFill>
                  <a:latin typeface="Poppins Bold"/>
                </a:rPr>
                <a:t>Data Processing</a:t>
              </a: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444725" y="0"/>
            <a:ext cx="10287000" cy="102870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779922" y="1812440"/>
            <a:ext cx="5662726" cy="634990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3039" t="26668" r="10816" b="26309"/>
          <a:stretch>
            <a:fillRect/>
          </a:stretch>
        </p:blipFill>
        <p:spPr>
          <a:xfrm flipH="false" flipV="false" rot="0">
            <a:off x="1997384" y="2710982"/>
            <a:ext cx="15261916" cy="5890564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Data Processing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8" id="8"/>
          <p:cNvGrpSpPr/>
          <p:nvPr/>
        </p:nvGrpSpPr>
        <p:grpSpPr>
          <a:xfrm rot="0">
            <a:off x="2256325" y="722112"/>
            <a:ext cx="6887675" cy="2517494"/>
            <a:chOff x="0" y="0"/>
            <a:chExt cx="9183567" cy="335665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Data Processing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2" id="12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13484" t="26155" r="10593" b="12216"/>
          <a:stretch>
            <a:fillRect/>
          </a:stretch>
        </p:blipFill>
        <p:spPr>
          <a:xfrm flipH="false" flipV="false" rot="0">
            <a:off x="1614167" y="1980859"/>
            <a:ext cx="15518665" cy="78731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654444" y="1060983"/>
            <a:ext cx="374650" cy="7540563"/>
            <a:chOff x="0" y="0"/>
            <a:chExt cx="499533" cy="10054084"/>
          </a:xfrm>
        </p:grpSpPr>
        <p:sp>
          <p:nvSpPr>
            <p:cNvPr name="AutoShape 4" id="4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7304658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7654444" y="9775904"/>
            <a:ext cx="329127" cy="156121"/>
            <a:chOff x="0" y="0"/>
            <a:chExt cx="1070941" cy="508000"/>
          </a:xfrm>
        </p:grpSpPr>
        <p:sp>
          <p:nvSpPr>
            <p:cNvPr name="Freeform 8" id="8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44000" y="4008654"/>
            <a:ext cx="7752766" cy="2644956"/>
            <a:chOff x="0" y="0"/>
            <a:chExt cx="10337021" cy="3526607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630438" cy="1521656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20740" y="463602"/>
              <a:ext cx="1188959" cy="831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45"/>
                </a:lnSpc>
              </a:pPr>
              <a:r>
                <a:rPr lang="en-US" sz="4545">
                  <a:solidFill>
                    <a:srgbClr val="F4D13E"/>
                  </a:solidFill>
                  <a:latin typeface="Poppins Bold"/>
                </a:rPr>
                <a:t>08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167707"/>
              <a:ext cx="10337021" cy="1358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066"/>
                </a:lnSpc>
              </a:pPr>
              <a:r>
                <a:rPr lang="en-US" sz="6721">
                  <a:solidFill>
                    <a:srgbClr val="F4D13E"/>
                  </a:solidFill>
                  <a:latin typeface="Poppins Bold"/>
                </a:rPr>
                <a:t>Building a Model</a:t>
              </a: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86000" y="0"/>
            <a:ext cx="10287000" cy="102870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802489" y="-749562"/>
            <a:ext cx="4397472" cy="4427035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979859" y="-749562"/>
            <a:ext cx="4397472" cy="4427035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621103" y="5348869"/>
            <a:ext cx="4397472" cy="4427035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76369" y="4604637"/>
            <a:ext cx="4397472" cy="44270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2816" t="27380" r="11038" b="15622"/>
          <a:stretch>
            <a:fillRect/>
          </a:stretch>
        </p:blipFill>
        <p:spPr>
          <a:xfrm flipH="false" flipV="false" rot="0">
            <a:off x="1624376" y="2603323"/>
            <a:ext cx="15498246" cy="7250641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Building a Model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484431" y="1803304"/>
            <a:ext cx="803418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Poppins Light"/>
              </a:rPr>
              <a:t>Splitting data into training and testing sets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9273" t="33792" r="11038" b="22747"/>
          <a:stretch>
            <a:fillRect/>
          </a:stretch>
        </p:blipFill>
        <p:spPr>
          <a:xfrm flipH="false" flipV="false" rot="0">
            <a:off x="1681023" y="2783763"/>
            <a:ext cx="14925953" cy="5817784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Building a Model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56325" y="1803304"/>
            <a:ext cx="527923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Poppins Light"/>
              </a:rPr>
              <a:t>M</a:t>
            </a:r>
            <a:r>
              <a:rPr lang="en-US" sz="2799" spc="111">
                <a:solidFill>
                  <a:srgbClr val="000000"/>
                </a:solidFill>
                <a:latin typeface="Poppins Light"/>
              </a:rPr>
              <a:t>achine learning algorithms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654444" y="1060983"/>
            <a:ext cx="374650" cy="7540563"/>
            <a:chOff x="0" y="0"/>
            <a:chExt cx="499533" cy="10054084"/>
          </a:xfrm>
        </p:grpSpPr>
        <p:sp>
          <p:nvSpPr>
            <p:cNvPr name="AutoShape 4" id="4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7304658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7654444" y="9775904"/>
            <a:ext cx="329127" cy="156121"/>
            <a:chOff x="0" y="0"/>
            <a:chExt cx="1070941" cy="508000"/>
          </a:xfrm>
        </p:grpSpPr>
        <p:sp>
          <p:nvSpPr>
            <p:cNvPr name="Freeform 8" id="8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44000" y="4046754"/>
            <a:ext cx="7752766" cy="2568756"/>
            <a:chOff x="0" y="0"/>
            <a:chExt cx="10337021" cy="3425007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630438" cy="1521656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20740" y="463602"/>
              <a:ext cx="1188959" cy="831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45"/>
                </a:lnSpc>
              </a:pPr>
              <a:r>
                <a:rPr lang="en-US" sz="4545">
                  <a:solidFill>
                    <a:srgbClr val="F4D13E"/>
                  </a:solidFill>
                  <a:latin typeface="Poppins Bold"/>
                </a:rPr>
                <a:t>08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167707"/>
              <a:ext cx="10337021" cy="1257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466"/>
                </a:lnSpc>
              </a:pPr>
              <a:r>
                <a:rPr lang="en-US" sz="6221">
                  <a:solidFill>
                    <a:srgbClr val="F4D13E"/>
                  </a:solidFill>
                  <a:latin typeface="Poppins Bold Light"/>
                </a:rPr>
                <a:t>Model Evaluation </a:t>
              </a: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905000" y="0"/>
            <a:ext cx="10287000" cy="102870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144609" y="1216332"/>
            <a:ext cx="4449090" cy="41148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970623" y="4831265"/>
            <a:ext cx="4623076" cy="30180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229100" y="0"/>
            <a:ext cx="14058900" cy="140589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76090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26280" t="0" r="26280" b="0"/>
          <a:stretch>
            <a:fillRect/>
          </a:stretch>
        </p:blipFill>
        <p:spPr>
          <a:xfrm flipH="false" flipV="false" rot="0">
            <a:off x="1188726" y="1062404"/>
            <a:ext cx="5935974" cy="8195896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8135188" y="1620667"/>
            <a:ext cx="8039100" cy="5254165"/>
            <a:chOff x="0" y="0"/>
            <a:chExt cx="10718800" cy="700555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2348024"/>
              <a:ext cx="10718800" cy="2245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222222"/>
                  </a:solidFill>
                  <a:latin typeface="Poppins Bold"/>
                </a:rPr>
                <a:t>D</a:t>
              </a:r>
              <a:r>
                <a:rPr lang="en-US" sz="5600">
                  <a:solidFill>
                    <a:srgbClr val="222222"/>
                  </a:solidFill>
                  <a:latin typeface="Poppins Bold"/>
                </a:rPr>
                <a:t>ata Review</a:t>
              </a:r>
            </a:p>
            <a:p>
              <a:pPr>
                <a:lnSpc>
                  <a:spcPts val="672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109522"/>
              <a:ext cx="8377782" cy="18960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  <a:p>
              <a:pPr>
                <a:lnSpc>
                  <a:spcPts val="3919"/>
                </a:lnSpc>
              </a:pPr>
            </a:p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  <p:sp>
          <p:nvSpPr>
            <p:cNvPr name="AutoShape 11" id="11"/>
            <p:cNvSpPr/>
            <p:nvPr/>
          </p:nvSpPr>
          <p:spPr>
            <a:xfrm rot="0">
              <a:off x="0" y="0"/>
              <a:ext cx="1648827" cy="1538817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23229" y="477389"/>
              <a:ext cx="1202369" cy="8328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</a:pPr>
              <a:r>
                <a:rPr lang="en-US" sz="4596">
                  <a:solidFill>
                    <a:srgbClr val="F4D13E"/>
                  </a:solidFill>
                  <a:latin typeface="Poppins Bold"/>
                </a:rPr>
                <a:t>01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 rot="0"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14" id="14"/>
          <p:cNvGrpSpPr/>
          <p:nvPr/>
        </p:nvGrpSpPr>
        <p:grpSpPr>
          <a:xfrm rot="0">
            <a:off x="17609086" y="9775904"/>
            <a:ext cx="329127" cy="156121"/>
            <a:chOff x="0" y="0"/>
            <a:chExt cx="1070941" cy="508000"/>
          </a:xfrm>
        </p:grpSpPr>
        <p:sp>
          <p:nvSpPr>
            <p:cNvPr name="Freeform 15" id="15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16" id="16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439614" y="4378960"/>
            <a:ext cx="8482827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Poppins Light"/>
              </a:rPr>
              <a:t>TripAdvisor European restaurants dataset from Kaggle, It consists of 1083397 rows and 42 Columns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39614" y="6066225"/>
            <a:ext cx="175691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Poppins Light"/>
              </a:rPr>
              <a:t>Columns: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56521" y="6690249"/>
            <a:ext cx="7649013" cy="2568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03"/>
              </a:lnSpc>
            </a:pPr>
            <a:r>
              <a:rPr lang="en-US" sz="1645" spc="65">
                <a:solidFill>
                  <a:srgbClr val="000000"/>
                </a:solidFill>
                <a:latin typeface="Poppins Light"/>
              </a:rPr>
              <a:t>Restaurant_name , </a:t>
            </a:r>
            <a:r>
              <a:rPr lang="en-US" sz="1645" spc="65">
                <a:solidFill>
                  <a:srgbClr val="000000"/>
                </a:solidFill>
                <a:latin typeface="Poppins Light"/>
              </a:rPr>
              <a:t>country, original_location, city, original_location</a:t>
            </a:r>
          </a:p>
          <a:p>
            <a:pPr>
              <a:lnSpc>
                <a:spcPts val="2303"/>
              </a:lnSpc>
            </a:pPr>
            <a:r>
              <a:rPr lang="en-US" sz="1645" spc="65">
                <a:solidFill>
                  <a:srgbClr val="000000"/>
                </a:solidFill>
                <a:latin typeface="Poppins Light"/>
              </a:rPr>
              <a:t>latitude, longitude, claimed, price_level, meals, cuisines, vegetarian_friendly, vegan_options, gluten_free, open_days_per_week, original_open_hours, open_hours_per_week, working_shifts_per_week, original_open_hours, avg_rating</a:t>
            </a:r>
          </a:p>
          <a:p>
            <a:pPr>
              <a:lnSpc>
                <a:spcPts val="2303"/>
              </a:lnSpc>
            </a:pPr>
            <a:r>
              <a:rPr lang="en-US" sz="1645" spc="65">
                <a:solidFill>
                  <a:srgbClr val="000000"/>
                </a:solidFill>
                <a:latin typeface="Poppins Light"/>
              </a:rPr>
              <a:t>total_reviews_count, default_language , reviews_count_in_default_language </a:t>
            </a:r>
          </a:p>
          <a:p>
            <a:pPr>
              <a:lnSpc>
                <a:spcPts val="2303"/>
              </a:lnSpc>
            </a:pPr>
            <a:r>
              <a:rPr lang="en-US" sz="1645" spc="65">
                <a:solidFill>
                  <a:srgbClr val="000000"/>
                </a:solidFill>
                <a:latin typeface="Poppins Light"/>
              </a:rPr>
              <a:t>food, service, value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4399" t="21519" r="11593" b="1316"/>
          <a:stretch>
            <a:fillRect/>
          </a:stretch>
        </p:blipFill>
        <p:spPr>
          <a:xfrm flipH="false" flipV="false" rot="0">
            <a:off x="1800382" y="357967"/>
            <a:ext cx="14687236" cy="957106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2303401"/>
            <a:ext cx="6260797" cy="1239980"/>
            <a:chOff x="0" y="0"/>
            <a:chExt cx="8347729" cy="165330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04641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D13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40990" y="4566443"/>
            <a:ext cx="1236620" cy="1154113"/>
            <a:chOff x="0" y="0"/>
            <a:chExt cx="1648827" cy="1538817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1648827" cy="1538817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223229" y="477389"/>
              <a:ext cx="1202369" cy="8328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</a:pPr>
              <a:r>
                <a:rPr lang="en-US" sz="4596">
                  <a:solidFill>
                    <a:srgbClr val="F4D13E"/>
                  </a:solidFill>
                  <a:latin typeface="Poppins Bold"/>
                </a:rPr>
                <a:t>07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978303" y="0"/>
            <a:ext cx="10287000" cy="102870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349786" y="1028700"/>
            <a:ext cx="310083" cy="7572846"/>
            <a:chOff x="0" y="0"/>
            <a:chExt cx="413444" cy="10097128"/>
          </a:xfrm>
        </p:grpSpPr>
        <p:sp>
          <p:nvSpPr>
            <p:cNvPr name="AutoShape 8" id="8"/>
            <p:cNvSpPr/>
            <p:nvPr/>
          </p:nvSpPr>
          <p:spPr>
            <a:xfrm rot="-5400000">
              <a:off x="-1304876" y="8571971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9" id="9"/>
            <p:cNvSpPr txBox="true"/>
            <p:nvPr/>
          </p:nvSpPr>
          <p:spPr>
            <a:xfrm rot="-5400000">
              <a:off x="-2887405" y="2906455"/>
              <a:ext cx="6207303" cy="3943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10"/>
                </a:lnSpc>
              </a:pPr>
              <a:r>
                <a:rPr lang="en-US" sz="2100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100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49786" y="9775904"/>
            <a:ext cx="329127" cy="156121"/>
            <a:chOff x="0" y="0"/>
            <a:chExt cx="1070941" cy="508000"/>
          </a:xfrm>
        </p:grpSpPr>
        <p:sp>
          <p:nvSpPr>
            <p:cNvPr name="Freeform 11" id="11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12" id="12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556693" y="5136889"/>
            <a:ext cx="12720425" cy="4639014"/>
            <a:chOff x="0" y="0"/>
            <a:chExt cx="16960566" cy="618535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16960566" cy="20736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10"/>
                </a:lnSpc>
              </a:pPr>
              <a:r>
                <a:rPr lang="en-US" sz="10342">
                  <a:solidFill>
                    <a:srgbClr val="FFFFFF"/>
                  </a:solidFill>
                  <a:latin typeface="Poppins Bold"/>
                </a:rPr>
                <a:t>Thank you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3027188"/>
              <a:ext cx="15416909" cy="1222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6"/>
                </a:lnSpc>
                <a:spcBef>
                  <a:spcPct val="0"/>
                </a:spcBef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074817"/>
              <a:ext cx="15416909" cy="11105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3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4"/>
          <a:srcRect l="28528" t="0" r="21550" b="0"/>
          <a:stretch>
            <a:fillRect/>
          </a:stretch>
        </p:blipFill>
        <p:spPr>
          <a:xfrm flipH="false" flipV="false" rot="0">
            <a:off x="10501983" y="-94356"/>
            <a:ext cx="7786017" cy="103813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654444" y="1060983"/>
            <a:ext cx="374650" cy="7540563"/>
            <a:chOff x="0" y="0"/>
            <a:chExt cx="499533" cy="10054084"/>
          </a:xfrm>
        </p:grpSpPr>
        <p:sp>
          <p:nvSpPr>
            <p:cNvPr name="AutoShape 4" id="4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7304658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7654444" y="9775904"/>
            <a:ext cx="329127" cy="156121"/>
            <a:chOff x="0" y="0"/>
            <a:chExt cx="1070941" cy="508000"/>
          </a:xfrm>
        </p:grpSpPr>
        <p:sp>
          <p:nvSpPr>
            <p:cNvPr name="Freeform 8" id="8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91244" y="0"/>
            <a:ext cx="10287000" cy="102870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852256" y="6750412"/>
            <a:ext cx="4039212" cy="5341033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1186956" y="4079896"/>
            <a:ext cx="4039212" cy="5341033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194544" y="-1641817"/>
            <a:ext cx="4039212" cy="5341033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2019606" y="-1641817"/>
            <a:ext cx="4039212" cy="5341033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 rot="0">
            <a:off x="8405331" y="3458388"/>
            <a:ext cx="7494255" cy="3562295"/>
            <a:chOff x="0" y="0"/>
            <a:chExt cx="9992340" cy="4749727"/>
          </a:xfrm>
        </p:grpSpPr>
        <p:sp>
          <p:nvSpPr>
            <p:cNvPr name="AutoShape 16" id="16"/>
            <p:cNvSpPr/>
            <p:nvPr/>
          </p:nvSpPr>
          <p:spPr>
            <a:xfrm rot="0">
              <a:off x="0" y="0"/>
              <a:ext cx="1576073" cy="1470917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213379" y="451002"/>
              <a:ext cx="1149314" cy="801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93"/>
                </a:lnSpc>
              </a:pPr>
              <a:r>
                <a:rPr lang="en-US" sz="4393">
                  <a:solidFill>
                    <a:srgbClr val="F4D13E"/>
                  </a:solidFill>
                  <a:latin typeface="Poppins Bold"/>
                </a:rPr>
                <a:t>08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095427"/>
              <a:ext cx="9992340" cy="2654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37"/>
                </a:lnSpc>
              </a:pPr>
              <a:r>
                <a:rPr lang="en-US" sz="6364">
                  <a:solidFill>
                    <a:srgbClr val="F4D13E"/>
                  </a:solidFill>
                  <a:latin typeface="Poppins Bold Light"/>
                </a:rPr>
                <a:t>Data Preparation</a:t>
              </a:r>
            </a:p>
            <a:p>
              <a:pPr>
                <a:lnSpc>
                  <a:spcPts val="8117"/>
                </a:lnSpc>
              </a:pPr>
              <a:r>
                <a:rPr lang="en-US" sz="6764">
                  <a:solidFill>
                    <a:srgbClr val="F4D13E"/>
                  </a:solidFill>
                  <a:latin typeface="Poppins Bold"/>
                </a:rPr>
                <a:t>Preprocessing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4762" t="28092" r="11038" b="29106"/>
          <a:stretch>
            <a:fillRect/>
          </a:stretch>
        </p:blipFill>
        <p:spPr>
          <a:xfrm flipH="false" flipV="false" rot="0">
            <a:off x="1720199" y="2831382"/>
            <a:ext cx="15002336" cy="5408725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Data Preparation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86000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16731" t="39136" r="11038" b="44466"/>
          <a:stretch>
            <a:fillRect/>
          </a:stretch>
        </p:blipFill>
        <p:spPr>
          <a:xfrm flipH="false" flipV="false" rot="0">
            <a:off x="2665726" y="3543381"/>
            <a:ext cx="14523784" cy="2060672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15026" t="31340" r="11593" b="58137"/>
          <a:stretch>
            <a:fillRect/>
          </a:stretch>
        </p:blipFill>
        <p:spPr>
          <a:xfrm flipH="false" flipV="false" rot="0">
            <a:off x="2665726" y="5720557"/>
            <a:ext cx="14523784" cy="1301673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Preprocessing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4" id="14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467421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86000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8" id="8"/>
          <p:cNvGrpSpPr/>
          <p:nvPr/>
        </p:nvGrpSpPr>
        <p:grpSpPr>
          <a:xfrm rot="0">
            <a:off x="2256325" y="1025887"/>
            <a:ext cx="6887675" cy="2517494"/>
            <a:chOff x="0" y="0"/>
            <a:chExt cx="9183567" cy="335665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9183567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4D13E"/>
                  </a:solidFill>
                  <a:latin typeface="Poppins Bold"/>
                </a:rPr>
                <a:t>Preprocessing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636678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749767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rcRect l="10812" t="25599" r="11489" b="10630"/>
          <a:stretch>
            <a:fillRect/>
          </a:stretch>
        </p:blipFill>
        <p:spPr>
          <a:xfrm flipH="false" flipV="false" rot="0">
            <a:off x="2327416" y="2284634"/>
            <a:ext cx="13633168" cy="6993388"/>
          </a:xfrm>
          <a:prstGeom prst="rect">
            <a:avLst/>
          </a:prstGeom>
        </p:spPr>
      </p:pic>
      <p:sp>
        <p:nvSpPr>
          <p:cNvPr name="AutoShape 13" id="13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654444" y="1060983"/>
            <a:ext cx="374650" cy="7540563"/>
            <a:chOff x="0" y="0"/>
            <a:chExt cx="499533" cy="10054084"/>
          </a:xfrm>
        </p:grpSpPr>
        <p:sp>
          <p:nvSpPr>
            <p:cNvPr name="AutoShape 4" id="4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5" id="5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7304658" y="9420929"/>
            <a:ext cx="1028700" cy="866071"/>
          </a:xfrm>
          <a:prstGeom prst="rect">
            <a:avLst/>
          </a:prstGeom>
          <a:solidFill>
            <a:srgbClr val="F4D13E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7654444" y="9775904"/>
            <a:ext cx="329127" cy="156121"/>
            <a:chOff x="0" y="0"/>
            <a:chExt cx="1070941" cy="508000"/>
          </a:xfrm>
        </p:grpSpPr>
        <p:sp>
          <p:nvSpPr>
            <p:cNvPr name="Freeform 8" id="8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r="r" b="b" t="t" l="l"/>
              <a:pathLst>
                <a:path h="76200" w="775031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F4D13E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F4D13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44000" y="3953771"/>
            <a:ext cx="7840205" cy="2796642"/>
            <a:chOff x="0" y="0"/>
            <a:chExt cx="10453606" cy="3728856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648827" cy="1538817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23229" y="477389"/>
              <a:ext cx="1202369" cy="8328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</a:pPr>
              <a:r>
                <a:rPr lang="en-US" sz="4596">
                  <a:solidFill>
                    <a:srgbClr val="F4D13E"/>
                  </a:solidFill>
                  <a:latin typeface="Poppins Bold"/>
                </a:rPr>
                <a:t>08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182631"/>
              <a:ext cx="10453606" cy="1546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119"/>
                </a:lnSpc>
              </a:pPr>
              <a:r>
                <a:rPr lang="en-US" sz="7599">
                  <a:solidFill>
                    <a:srgbClr val="F4D13E"/>
                  </a:solidFill>
                  <a:latin typeface="Poppins Bold"/>
                </a:rPr>
                <a:t>EDA</a:t>
              </a: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86000" y="0"/>
            <a:ext cx="10287000" cy="102870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814060" y="2911764"/>
            <a:ext cx="5520190" cy="48806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3823" t="0" r="6938" b="426"/>
          <a:stretch>
            <a:fillRect/>
          </a:stretch>
        </p:blipFill>
        <p:spPr>
          <a:xfrm flipH="false" flipV="false" rot="0">
            <a:off x="1614205" y="1431803"/>
            <a:ext cx="15372517" cy="798912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001000" y="0"/>
            <a:ext cx="10287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081953" y="0"/>
            <a:ext cx="10287000" cy="102870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86" y="1060983"/>
            <a:ext cx="374650" cy="7540563"/>
            <a:chOff x="0" y="0"/>
            <a:chExt cx="499533" cy="10054084"/>
          </a:xfrm>
        </p:grpSpPr>
        <p:sp>
          <p:nvSpPr>
            <p:cNvPr name="AutoShape 5" id="5"/>
            <p:cNvSpPr/>
            <p:nvPr/>
          </p:nvSpPr>
          <p:spPr>
            <a:xfrm rot="-5400000">
              <a:off x="-1304876" y="8528926"/>
              <a:ext cx="3023196" cy="27120"/>
            </a:xfrm>
            <a:prstGeom prst="rect">
              <a:avLst/>
            </a:prstGeom>
            <a:solidFill>
              <a:srgbClr val="F4D13E"/>
            </a:solidFill>
          </p:spPr>
        </p:sp>
        <p:sp>
          <p:nvSpPr>
            <p:cNvPr name="TextBox 6" id="6"/>
            <p:cNvSpPr txBox="true"/>
            <p:nvPr/>
          </p:nvSpPr>
          <p:spPr>
            <a:xfrm rot="-5400000">
              <a:off x="-2839598" y="2868172"/>
              <a:ext cx="6207303" cy="470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49"/>
                </a:lnSpc>
              </a:pP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European restaurants</a:t>
              </a:r>
              <a:r>
                <a:rPr lang="en-US" sz="2499">
                  <a:solidFill>
                    <a:srgbClr val="222222"/>
                  </a:solidFill>
                  <a:latin typeface="Poppins Bold"/>
                </a:rPr>
                <a:t> 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9420929"/>
            <a:ext cx="1028700" cy="866071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13144" t="0" r="16774" b="7014"/>
          <a:stretch>
            <a:fillRect/>
          </a:stretch>
        </p:blipFill>
        <p:spPr>
          <a:xfrm flipH="false" flipV="false" rot="0">
            <a:off x="5377272" y="1060983"/>
            <a:ext cx="7533457" cy="7684781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2256325" y="1028700"/>
            <a:ext cx="6887675" cy="2511868"/>
            <a:chOff x="0" y="0"/>
            <a:chExt cx="9183567" cy="334915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9183567" cy="11227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FFFFFF"/>
                  </a:solidFill>
                  <a:latin typeface="Poppins Bold"/>
                </a:rPr>
                <a:t>xxxxx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629176"/>
              <a:ext cx="8347729" cy="6720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742264"/>
              <a:ext cx="8347729" cy="606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3" id="13"/>
          <p:cNvSpPr/>
          <p:nvPr/>
        </p:nvSpPr>
        <p:spPr>
          <a:xfrm rot="0">
            <a:off x="17718298" y="0"/>
            <a:ext cx="4229100" cy="10287000"/>
          </a:xfrm>
          <a:prstGeom prst="rect">
            <a:avLst/>
          </a:prstGeom>
          <a:solidFill>
            <a:srgbClr val="F4D13E"/>
          </a:solid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DAFTif7lnIM</dc:identifier>
  <dcterms:modified xsi:type="dcterms:W3CDTF">2011-08-01T06:04:30Z</dcterms:modified>
  <cp:revision>1</cp:revision>
  <dc:title>European restaurants</dc:title>
</cp:coreProperties>
</file>

<file path=docProps/thumbnail.jpeg>
</file>